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3" r:id="rId3"/>
    <p:sldId id="264" r:id="rId4"/>
    <p:sldId id="265" r:id="rId5"/>
    <p:sldId id="266" r:id="rId6"/>
    <p:sldId id="269" r:id="rId7"/>
    <p:sldId id="267" r:id="rId8"/>
    <p:sldId id="272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6C8C"/>
    <a:srgbClr val="E1F4FF"/>
    <a:srgbClr val="108FBC"/>
    <a:srgbClr val="0D769D"/>
    <a:srgbClr val="0A4B70"/>
    <a:srgbClr val="14557E"/>
    <a:srgbClr val="042236"/>
    <a:srgbClr val="06314D"/>
    <a:srgbClr val="052C3F"/>
    <a:srgbClr val="2A3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10.gif>
</file>

<file path=ppt/media/image11.gif>
</file>

<file path=ppt/media/image12.png>
</file>

<file path=ppt/media/image13.jpg>
</file>

<file path=ppt/media/image14.gif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A2062-AA88-4F10-9EBC-CF4CA4D8D87E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8482E-F237-4CDE-97DD-2C3857F9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2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27911-C05E-450B-8DFD-EE1CF9B04D0D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844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E46BD-5239-40B3-A88F-818775FABC21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50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67AA8-15F6-4805-A45A-500F4240C7AE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64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E8D45-F4F7-4114-8058-BB4285D7BB54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83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14B83-EFD9-4391-8AAE-2F414207578B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81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3F28-D76A-4FE2-A69F-7EDC795C07E3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943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51F3A-14B6-41B0-ACD9-7D7D8DE84B31}" type="datetime1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83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9518-75B4-4994-AC81-224B59576AC0}" type="datetime1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499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5370E-4325-4BE6-A5B1-977256D7CB15}" type="datetime1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16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47E49-1716-46DE-BEDE-3C17C9D54968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2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B4CFD-6899-4314-BE61-36DB7420F053}" type="datetime1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429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E2F3D"/>
            </a:gs>
            <a:gs pos="50000">
              <a:srgbClr val="2A3B4D">
                <a:alpha val="98824"/>
              </a:srgbClr>
            </a:gs>
            <a:gs pos="100000">
              <a:srgbClr val="3E5770"/>
            </a:gs>
            <a:gs pos="100000">
              <a:srgbClr val="5B7C99"/>
            </a:gs>
            <a:gs pos="100000">
              <a:srgbClr val="D4E4F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84AEA-20F0-4B4E-94DF-61FD2846FD67}" type="datetime1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Project 3   Priyonti Tabassum Haque    Sumaiya Yasmin Nairit     DIzzya Al Fahad     Avishek Saha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31B5E-6A3F-43BF-A39A-E101BDF99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43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avishek.saha.241@northsouth.edu" TargetMode="External"/><Relationship Id="rId4" Type="http://schemas.openxmlformats.org/officeDocument/2006/relationships/hyperlink" Target="mailto:dizzya.fahad.251@northsouth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36CB07-7869-D3B4-E2F8-58FBD9799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FBFE8C0-F015-7525-DE73-B4F612DBAA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48000">
                <a:srgbClr val="062639">
                  <a:alpha val="98000"/>
                </a:srgbClr>
              </a:gs>
              <a:gs pos="0">
                <a:schemeClr val="bg1">
                  <a:alpha val="0"/>
                </a:schemeClr>
              </a:gs>
              <a:gs pos="26000">
                <a:srgbClr val="06314D">
                  <a:alpha val="52000"/>
                </a:srgbClr>
              </a:gs>
              <a:gs pos="39000">
                <a:srgbClr val="06314D">
                  <a:alpha val="87000"/>
                </a:srgb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gradFill flip="none" rotWithShape="1">
                <a:gsLst>
                  <a:gs pos="100000">
                    <a:srgbClr val="00B0F0"/>
                  </a:gs>
                  <a:gs pos="65000">
                    <a:srgbClr val="0D769D"/>
                  </a:gs>
                  <a:gs pos="0">
                    <a:srgbClr val="062639">
                      <a:alpha val="98000"/>
                    </a:srgbClr>
                  </a:gs>
                  <a:gs pos="0">
                    <a:schemeClr val="bg1">
                      <a:alpha val="0"/>
                    </a:schemeClr>
                  </a:gs>
                  <a:gs pos="0">
                    <a:srgbClr val="06314D">
                      <a:alpha val="52000"/>
                    </a:srgbClr>
                  </a:gs>
                  <a:gs pos="0">
                    <a:srgbClr val="06314D">
                      <a:alpha val="87000"/>
                    </a:srgbClr>
                  </a:gs>
                </a:gsLst>
                <a:lin ang="10800000" scaled="1"/>
                <a:tileRect/>
              </a:gradFill>
            </a:endParaRPr>
          </a:p>
        </p:txBody>
      </p:sp>
      <p:sp>
        <p:nvSpPr>
          <p:cNvPr id="10" name="Dodecagon 9">
            <a:extLst>
              <a:ext uri="{FF2B5EF4-FFF2-40B4-BE49-F238E27FC236}">
                <a16:creationId xmlns:a16="http://schemas.microsoft.com/office/drawing/2014/main" id="{4E9045C3-EC4E-CD80-6711-119ADE27468A}"/>
              </a:ext>
            </a:extLst>
          </p:cNvPr>
          <p:cNvSpPr/>
          <p:nvPr/>
        </p:nvSpPr>
        <p:spPr>
          <a:xfrm>
            <a:off x="-2019300" y="-1552575"/>
            <a:ext cx="12268200" cy="9505951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85469-5AD5-0440-4088-F0EC0A6C5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74841-95E2-5149-06D1-5D7EF0870568}"/>
              </a:ext>
            </a:extLst>
          </p:cNvPr>
          <p:cNvSpPr txBox="1"/>
          <p:nvPr/>
        </p:nvSpPr>
        <p:spPr>
          <a:xfrm>
            <a:off x="0" y="848686"/>
            <a:ext cx="12192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spc="300" dirty="0">
                <a:gradFill>
                  <a:gsLst>
                    <a:gs pos="51000">
                      <a:srgbClr val="00B0F0"/>
                    </a:gs>
                    <a:gs pos="11000">
                      <a:srgbClr val="0D769D"/>
                    </a:gs>
                    <a:gs pos="0">
                      <a:srgbClr val="062639">
                        <a:alpha val="98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0">
                      <a:srgbClr val="06314D">
                        <a:alpha val="52000"/>
                      </a:srgbClr>
                    </a:gs>
                    <a:gs pos="0">
                      <a:srgbClr val="06314D">
                        <a:alpha val="87000"/>
                      </a:srgbClr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  <a:ea typeface="Handjet SemiBold"/>
                <a:cs typeface="Cascadia Code SemiBold" panose="020B0609020000020004" pitchFamily="49" charset="0"/>
                <a:sym typeface="Handjet SemiBold"/>
              </a:rPr>
              <a:t>H</a:t>
            </a:r>
            <a:r>
              <a:rPr lang="en-GB" sz="8000" spc="300" dirty="0">
                <a:gradFill>
                  <a:gsLst>
                    <a:gs pos="51000">
                      <a:srgbClr val="00B0F0"/>
                    </a:gs>
                    <a:gs pos="11000">
                      <a:srgbClr val="0D769D"/>
                    </a:gs>
                    <a:gs pos="0">
                      <a:srgbClr val="062639">
                        <a:alpha val="98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0">
                      <a:srgbClr val="06314D">
                        <a:alpha val="52000"/>
                      </a:srgbClr>
                    </a:gs>
                    <a:gs pos="0">
                      <a:srgbClr val="06314D">
                        <a:alpha val="87000"/>
                      </a:srgbClr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  <a:ea typeface="Handjet SemiBold"/>
                <a:cs typeface="Cascadia Code SemiBold" panose="020B0609020000020004" pitchFamily="49" charset="0"/>
                <a:sym typeface="Handjet SemiBold"/>
              </a:rPr>
              <a:t>ANGMAN </a:t>
            </a:r>
            <a:r>
              <a:rPr lang="en-GB" sz="9600" spc="300" dirty="0">
                <a:gradFill>
                  <a:gsLst>
                    <a:gs pos="51000">
                      <a:srgbClr val="00B0F0"/>
                    </a:gs>
                    <a:gs pos="11000">
                      <a:srgbClr val="0D769D"/>
                    </a:gs>
                    <a:gs pos="0">
                      <a:srgbClr val="062639">
                        <a:alpha val="98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0">
                      <a:srgbClr val="06314D">
                        <a:alpha val="52000"/>
                      </a:srgbClr>
                    </a:gs>
                    <a:gs pos="0">
                      <a:srgbClr val="06314D">
                        <a:alpha val="87000"/>
                      </a:srgbClr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  <a:ea typeface="Handjet SemiBold"/>
                <a:cs typeface="Cascadia Code SemiBold" panose="020B0609020000020004" pitchFamily="49" charset="0"/>
                <a:sym typeface="Handjet SemiBold"/>
              </a:rPr>
              <a:t>G</a:t>
            </a:r>
            <a:r>
              <a:rPr lang="en-GB" sz="8000" spc="300" dirty="0">
                <a:gradFill>
                  <a:gsLst>
                    <a:gs pos="51000">
                      <a:srgbClr val="00B0F0"/>
                    </a:gs>
                    <a:gs pos="11000">
                      <a:srgbClr val="0D769D"/>
                    </a:gs>
                    <a:gs pos="0">
                      <a:srgbClr val="062639">
                        <a:alpha val="98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0">
                      <a:srgbClr val="06314D">
                        <a:alpha val="52000"/>
                      </a:srgbClr>
                    </a:gs>
                    <a:gs pos="0">
                      <a:srgbClr val="06314D">
                        <a:alpha val="87000"/>
                      </a:srgbClr>
                    </a:gs>
                  </a:gsLst>
                  <a:path path="circle">
                    <a:fillToRect l="100000" b="100000"/>
                  </a:path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Schoolbook" panose="02040604050505020304" pitchFamily="18" charset="0"/>
                <a:ea typeface="Handjet SemiBold"/>
                <a:cs typeface="Cascadia Code SemiBold" panose="020B0609020000020004" pitchFamily="49" charset="0"/>
                <a:sym typeface="Handjet SemiBold"/>
              </a:rPr>
              <a:t>AME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72C963-ABDF-AE16-0895-E256B763C35D}"/>
              </a:ext>
            </a:extLst>
          </p:cNvPr>
          <p:cNvSpPr txBox="1"/>
          <p:nvPr/>
        </p:nvSpPr>
        <p:spPr>
          <a:xfrm>
            <a:off x="0" y="2838450"/>
            <a:ext cx="12192000" cy="2953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en-GB" sz="2800" b="1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Priyonti Tabassum Haque</a:t>
            </a:r>
            <a:r>
              <a:rPr lang="en-GB" sz="2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</a:t>
            </a:r>
            <a:r>
              <a:rPr lang="en-GB" sz="2800" b="1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Dizzya-Al-Fahad</a:t>
            </a:r>
          </a:p>
          <a:p>
            <a:pPr lvl="0" algn="ctr">
              <a:lnSpc>
                <a:spcPct val="115000"/>
              </a:lnSpc>
            </a:pP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  2511777042                                                                 2512656642</a:t>
            </a:r>
          </a:p>
          <a:p>
            <a:pPr lvl="0" algn="ctr">
              <a:lnSpc>
                <a:spcPct val="115000"/>
              </a:lnSpc>
            </a:pP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</a:t>
            </a:r>
            <a:r>
              <a:rPr lang="en-GB" sz="1800" u="sng" dirty="0">
                <a:solidFill>
                  <a:srgbClr val="0563C1"/>
                </a:solidFill>
                <a:latin typeface="Georgia"/>
                <a:ea typeface="Georgia"/>
                <a:cs typeface="Georgia"/>
                <a:sym typeface="Georgia"/>
              </a:rPr>
              <a:t>priyonti.haque.251@northsouth.edu</a:t>
            </a: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               </a:t>
            </a:r>
            <a:r>
              <a:rPr lang="en-GB" sz="1800" u="sng" dirty="0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dizzya.fahad.251@northsouth.edu</a:t>
            </a:r>
            <a:endParaRPr lang="en-GB" sz="1800" dirty="0">
              <a:solidFill>
                <a:srgbClr val="3D9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>
              <a:lnSpc>
                <a:spcPct val="115000"/>
              </a:lnSpc>
            </a:pPr>
            <a:endParaRPr lang="en-GB" dirty="0">
              <a:solidFill>
                <a:srgbClr val="3D9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>
              <a:lnSpc>
                <a:spcPct val="115000"/>
              </a:lnSpc>
            </a:pPr>
            <a:r>
              <a:rPr lang="en-GB" sz="2800" b="1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Sumaiya Yasmin Nairit </a:t>
            </a:r>
            <a:r>
              <a:rPr lang="en-GB" sz="2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    </a:t>
            </a:r>
            <a:r>
              <a:rPr lang="en-GB" sz="2800" b="1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Avishek Saha</a:t>
            </a:r>
          </a:p>
          <a:p>
            <a:pPr lvl="0" algn="ctr">
              <a:lnSpc>
                <a:spcPct val="115000"/>
              </a:lnSpc>
            </a:pP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2513948642                                                                       2411416624</a:t>
            </a:r>
          </a:p>
          <a:p>
            <a:pPr lvl="0" algn="ctr">
              <a:lnSpc>
                <a:spcPct val="115000"/>
              </a:lnSpc>
            </a:pP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 </a:t>
            </a:r>
            <a:r>
              <a:rPr lang="en-GB" sz="1800" u="sng" dirty="0">
                <a:solidFill>
                  <a:srgbClr val="0563C1"/>
                </a:solidFill>
                <a:latin typeface="Georgia"/>
                <a:ea typeface="Georgia"/>
                <a:cs typeface="Georgia"/>
                <a:sym typeface="Georgia"/>
              </a:rPr>
              <a:t>sumaiya.nairit.251@northsouth.edu</a:t>
            </a:r>
            <a:r>
              <a:rPr lang="en-GB" sz="1800" dirty="0">
                <a:solidFill>
                  <a:srgbClr val="3D9CCC"/>
                </a:solidFill>
                <a:latin typeface="Georgia"/>
                <a:ea typeface="Georgia"/>
                <a:cs typeface="Georgia"/>
                <a:sym typeface="Georgia"/>
              </a:rPr>
              <a:t>                            </a:t>
            </a:r>
            <a:r>
              <a:rPr lang="en-GB" sz="1800" u="sng" dirty="0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avishek.saha.241@northsouth.edu</a:t>
            </a:r>
            <a:endParaRPr lang="en-GB" sz="1800" dirty="0">
              <a:solidFill>
                <a:srgbClr val="3D9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355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C46ED1-8029-2FD6-BDF0-F97D76318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A45D31-7FD9-DD56-DB30-3641CC2CE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C871D43-6313-3337-6E91-3E0CD71BB68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3000">
                <a:schemeClr val="bg1"/>
              </a:gs>
              <a:gs pos="65000">
                <a:srgbClr val="06314D">
                  <a:alpha val="92000"/>
                </a:srgbClr>
              </a:gs>
              <a:gs pos="84000">
                <a:srgbClr val="06314D">
                  <a:alpha val="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decagon 18">
            <a:extLst>
              <a:ext uri="{FF2B5EF4-FFF2-40B4-BE49-F238E27FC236}">
                <a16:creationId xmlns:a16="http://schemas.microsoft.com/office/drawing/2014/main" id="{9E62234A-E932-226E-D334-539A9F860317}"/>
              </a:ext>
            </a:extLst>
          </p:cNvPr>
          <p:cNvSpPr/>
          <p:nvPr/>
        </p:nvSpPr>
        <p:spPr>
          <a:xfrm>
            <a:off x="-2767753" y="0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E95FFD4-6415-78BD-105B-A636EBD53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20" name="矩形: 圆角 7">
            <a:extLst>
              <a:ext uri="{FF2B5EF4-FFF2-40B4-BE49-F238E27FC236}">
                <a16:creationId xmlns:a16="http://schemas.microsoft.com/office/drawing/2014/main" id="{E9C8DB39-3F40-A71E-5213-F6F95E5D7088}"/>
              </a:ext>
            </a:extLst>
          </p:cNvPr>
          <p:cNvSpPr/>
          <p:nvPr/>
        </p:nvSpPr>
        <p:spPr>
          <a:xfrm>
            <a:off x="792732" y="1285012"/>
            <a:ext cx="4526460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6ABEC3-A33A-D7DA-8002-8EA5C2AA4552}"/>
              </a:ext>
            </a:extLst>
          </p:cNvPr>
          <p:cNvSpPr txBox="1"/>
          <p:nvPr/>
        </p:nvSpPr>
        <p:spPr>
          <a:xfrm>
            <a:off x="850604" y="1290118"/>
            <a:ext cx="11798808" cy="4775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372"/>
              </a:spcBef>
              <a:spcAft>
                <a:spcPts val="1029"/>
              </a:spcAft>
            </a:pPr>
            <a:r>
              <a:rPr lang="en-US" sz="40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</a:t>
            </a:r>
            <a:r>
              <a:rPr lang="en-US" sz="28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UTURE</a:t>
            </a:r>
            <a:r>
              <a:rPr lang="en-US" sz="40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I</a:t>
            </a:r>
            <a:r>
              <a:rPr lang="en-US" sz="28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MPROVEMENTS</a:t>
            </a:r>
            <a:b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dirty="0">
              <a:solidFill>
                <a:srgbClr val="E1F4F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XP Achievement System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I</a:t>
            </a: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n-game Points and Bonuses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More Customisation Controls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Enhanced Visuals (e.g., Themed 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B</a:t>
            </a: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ackgrounds)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UX Implementation</a:t>
            </a: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sz="2800" dirty="0">
              <a:solidFill>
                <a:srgbClr val="E1F4FF"/>
              </a:solidFill>
              <a:latin typeface="+mj-lt"/>
              <a:cs typeface="Segoe UI Semibold" panose="020B0702040204020203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6B7A84-94AE-A4E0-5669-D5E3F197E387}"/>
              </a:ext>
            </a:extLst>
          </p:cNvPr>
          <p:cNvCxnSpPr>
            <a:cxnSpLocks/>
          </p:cNvCxnSpPr>
          <p:nvPr/>
        </p:nvCxnSpPr>
        <p:spPr>
          <a:xfrm>
            <a:off x="2279103" y="1949196"/>
            <a:ext cx="1553718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607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D266D-10DC-0A03-9D86-522B58695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D6E39C-ED92-6588-A3A6-A632D7B9D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56B8CD-714B-E242-C309-36E3BA359B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70000">
                <a:srgbClr val="06314D">
                  <a:alpha val="88000"/>
                </a:srgbClr>
              </a:gs>
              <a:gs pos="91000">
                <a:srgbClr val="06314D">
                  <a:alpha val="2700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08FBC"/>
              </a:solidFill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ED47D11-374C-6D40-C621-ABE5F1924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17" name="Dodecagon 16">
            <a:extLst>
              <a:ext uri="{FF2B5EF4-FFF2-40B4-BE49-F238E27FC236}">
                <a16:creationId xmlns:a16="http://schemas.microsoft.com/office/drawing/2014/main" id="{57FFB150-82CD-2355-6E4D-811DB5FED205}"/>
              </a:ext>
            </a:extLst>
          </p:cNvPr>
          <p:cNvSpPr/>
          <p:nvPr/>
        </p:nvSpPr>
        <p:spPr>
          <a:xfrm>
            <a:off x="3544411" y="-455405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矩形: 圆角 7">
            <a:extLst>
              <a:ext uri="{FF2B5EF4-FFF2-40B4-BE49-F238E27FC236}">
                <a16:creationId xmlns:a16="http://schemas.microsoft.com/office/drawing/2014/main" id="{2CD5E735-6C90-76A6-34D4-5C744A3072C5}"/>
              </a:ext>
            </a:extLst>
          </p:cNvPr>
          <p:cNvSpPr/>
          <p:nvPr/>
        </p:nvSpPr>
        <p:spPr>
          <a:xfrm>
            <a:off x="4351941" y="814585"/>
            <a:ext cx="2791809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矩形: 圆角 7">
            <a:extLst>
              <a:ext uri="{FF2B5EF4-FFF2-40B4-BE49-F238E27FC236}">
                <a16:creationId xmlns:a16="http://schemas.microsoft.com/office/drawing/2014/main" id="{99429008-5314-C558-6352-D371409CFA5A}"/>
              </a:ext>
            </a:extLst>
          </p:cNvPr>
          <p:cNvSpPr/>
          <p:nvPr/>
        </p:nvSpPr>
        <p:spPr>
          <a:xfrm>
            <a:off x="4513866" y="2529085"/>
            <a:ext cx="4392009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5228E6-E556-B8F6-2087-4BC8FA800E53}"/>
              </a:ext>
            </a:extLst>
          </p:cNvPr>
          <p:cNvSpPr txBox="1"/>
          <p:nvPr/>
        </p:nvSpPr>
        <p:spPr>
          <a:xfrm>
            <a:off x="4693159" y="814586"/>
            <a:ext cx="7105649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</a:t>
            </a:r>
            <a: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VERVIEW</a:t>
            </a:r>
          </a:p>
          <a:p>
            <a:endParaRPr lang="en-US" sz="2800" dirty="0">
              <a:solidFill>
                <a:srgbClr val="E1F4F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Developed in </a:t>
            </a:r>
            <a:r>
              <a:rPr lang="en-US" sz="2800" b="1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C</a:t>
            </a:r>
            <a: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 with interactive features.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>
              <a:lnSpc>
                <a:spcPts val="2143"/>
              </a:lnSpc>
              <a:spcBef>
                <a:spcPts val="300"/>
              </a:spcBef>
            </a:pPr>
            <a:r>
              <a:rPr lang="en-US" sz="40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</a:t>
            </a:r>
            <a: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ORE</a:t>
            </a:r>
            <a:r>
              <a:rPr lang="en-US" sz="40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F</a:t>
            </a:r>
            <a: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UNCTIONALITY</a:t>
            </a:r>
            <a:b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dirty="0">
              <a:solidFill>
                <a:srgbClr val="E1F4F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Login system</a:t>
            </a:r>
            <a:b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</a:b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P</a:t>
            </a:r>
            <a: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rogress tracking</a:t>
            </a:r>
            <a:b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</a:b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M</a:t>
            </a:r>
            <a: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  <a:t>ultiple game modes</a:t>
            </a:r>
            <a:br>
              <a:rPr lang="en-US" sz="2800" b="0" i="0" dirty="0">
                <a:solidFill>
                  <a:srgbClr val="F8FAFF"/>
                </a:solidFill>
                <a:effectLst/>
                <a:latin typeface="Corbel Light" panose="020B0303020204020204" pitchFamily="34" charset="0"/>
              </a:rPr>
            </a:b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Achievement unlocking</a:t>
            </a: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Courier New" panose="02070309020205020404" pitchFamily="49" charset="0"/>
              <a:buChar char="o"/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endParaRPr lang="en-US" sz="2800" dirty="0">
              <a:solidFill>
                <a:srgbClr val="E1F4FF"/>
              </a:solidFill>
              <a:latin typeface="+mj-lt"/>
              <a:cs typeface="Segoe UI Semibold" panose="020B07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608E394-E734-ED5D-D26F-72975A468DB1}"/>
              </a:ext>
            </a:extLst>
          </p:cNvPr>
          <p:cNvCxnSpPr>
            <a:cxnSpLocks/>
          </p:cNvCxnSpPr>
          <p:nvPr/>
        </p:nvCxnSpPr>
        <p:spPr>
          <a:xfrm>
            <a:off x="5162550" y="1495425"/>
            <a:ext cx="1038225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03CA470-4167-B7AA-FA23-260A9770261E}"/>
              </a:ext>
            </a:extLst>
          </p:cNvPr>
          <p:cNvCxnSpPr>
            <a:cxnSpLocks/>
          </p:cNvCxnSpPr>
          <p:nvPr/>
        </p:nvCxnSpPr>
        <p:spPr>
          <a:xfrm>
            <a:off x="5744908" y="3209925"/>
            <a:ext cx="1853756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E1F3C4F4-DE4D-01E8-EBDF-F3AEB32BF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21" y="1403814"/>
            <a:ext cx="2651990" cy="195851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9F03071-89A5-BB15-0C26-9B1FFE9AC0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192" y="3715343"/>
            <a:ext cx="4299967" cy="16003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549B62-3995-5033-EB4D-7B5F7499CA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752" y="2325801"/>
            <a:ext cx="45719" cy="457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F62CB7-01CF-31CD-61D3-124C8177B2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813" y="2314964"/>
            <a:ext cx="83976" cy="83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57DDE0-23DE-593A-9F0E-D48CAFBA97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375" y="3593123"/>
            <a:ext cx="69561" cy="695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2ED1F8-58A3-E6A5-19BD-4BE34AA97C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597" y="3616965"/>
            <a:ext cx="45719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763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C31B1-BC61-9B77-A711-11EBF7629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3BF4EDC-819D-F094-5BB2-66F7CCE3E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7C0DDD-0CF0-3245-ECEC-0F212D1C71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3000">
                <a:schemeClr val="bg1"/>
              </a:gs>
              <a:gs pos="65000">
                <a:srgbClr val="06314D">
                  <a:alpha val="92000"/>
                </a:srgbClr>
              </a:gs>
              <a:gs pos="84000">
                <a:srgbClr val="06314D">
                  <a:alpha val="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decagon 18">
            <a:extLst>
              <a:ext uri="{FF2B5EF4-FFF2-40B4-BE49-F238E27FC236}">
                <a16:creationId xmlns:a16="http://schemas.microsoft.com/office/drawing/2014/main" id="{014C329C-6E89-6246-5E66-F59CDCDE4AFE}"/>
              </a:ext>
            </a:extLst>
          </p:cNvPr>
          <p:cNvSpPr/>
          <p:nvPr/>
        </p:nvSpPr>
        <p:spPr>
          <a:xfrm>
            <a:off x="-3834553" y="1016779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1271ECB-27DD-4E38-18B3-0247A4CA9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20" name="矩形: 圆角 7">
            <a:extLst>
              <a:ext uri="{FF2B5EF4-FFF2-40B4-BE49-F238E27FC236}">
                <a16:creationId xmlns:a16="http://schemas.microsoft.com/office/drawing/2014/main" id="{9BAAF00E-26B1-65AE-60DD-E04542B2D174}"/>
              </a:ext>
            </a:extLst>
          </p:cNvPr>
          <p:cNvSpPr/>
          <p:nvPr/>
        </p:nvSpPr>
        <p:spPr>
          <a:xfrm>
            <a:off x="407490" y="372187"/>
            <a:ext cx="2791809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AD3555-E6FF-BDF5-D83D-880A1FB3E49A}"/>
              </a:ext>
            </a:extLst>
          </p:cNvPr>
          <p:cNvSpPr txBox="1"/>
          <p:nvPr/>
        </p:nvSpPr>
        <p:spPr>
          <a:xfrm>
            <a:off x="460079" y="409347"/>
            <a:ext cx="11798808" cy="5698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372"/>
              </a:spcBef>
              <a:spcAft>
                <a:spcPts val="1029"/>
              </a:spcAft>
            </a:pP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K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EY</a:t>
            </a: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F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EATURES</a:t>
            </a:r>
            <a:b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dirty="0">
              <a:solidFill>
                <a:srgbClr val="E1F4F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4 Modes: 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dirty="0">
              <a:solidFill>
                <a:srgbClr val="E1F4FF"/>
              </a:solidFill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         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 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Normal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                                     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Time Challenge</a:t>
            </a:r>
            <a:r>
              <a:rPr lang="en-US" sz="2800" b="1" dirty="0">
                <a:solidFill>
                  <a:srgbClr val="E1F4FF"/>
                </a:solidFill>
                <a:latin typeface="Corbel Light" panose="020B0303020204020204" pitchFamily="34" charset="0"/>
              </a:rPr>
              <a:t>             </a:t>
            </a: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dirty="0">
              <a:solidFill>
                <a:srgbClr val="E1F4FF"/>
              </a:solidFill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          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Multiplayer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                              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Time Attack</a:t>
            </a: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Dynamic scoring (-1 for wrong guesses, -3 for hint, +5 for correct letters)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Hints (3 max) and level-based difficulty</a:t>
            </a:r>
          </a:p>
          <a:p>
            <a:endParaRPr lang="en-US" sz="2800" dirty="0">
              <a:solidFill>
                <a:srgbClr val="E1F4FF"/>
              </a:solidFill>
              <a:latin typeface="+mj-lt"/>
              <a:cs typeface="Segoe UI Semibold" panose="020B0702040204020203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51416D-2B16-396F-3EBB-3D89BC70D205}"/>
              </a:ext>
            </a:extLst>
          </p:cNvPr>
          <p:cNvCxnSpPr>
            <a:cxnSpLocks/>
          </p:cNvCxnSpPr>
          <p:nvPr/>
        </p:nvCxnSpPr>
        <p:spPr>
          <a:xfrm>
            <a:off x="1303782" y="1120521"/>
            <a:ext cx="1038225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74B33EA-0A63-3155-083D-41505CD04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205" y="1821858"/>
            <a:ext cx="1070188" cy="10701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9FB0B00-A0CC-AF9F-329A-F1E5DB04C0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707" y="1821858"/>
            <a:ext cx="1070188" cy="10701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4A8F3E-940D-6A94-0FCB-18FEA140D4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603" y="3082882"/>
            <a:ext cx="1070188" cy="10701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65B6768-91E2-1EC9-4C11-4ABB7E7FCF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707" y="3082882"/>
            <a:ext cx="1070188" cy="107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6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77A87-88C9-388E-7D17-D252F8A15B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2BC2EE-4210-D8B0-CE3D-059860DA4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31A93A-C50D-D9F3-E6F0-0A8565EC10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7000">
                <a:schemeClr val="bg1"/>
              </a:gs>
              <a:gs pos="69000">
                <a:srgbClr val="06314D">
                  <a:alpha val="89000"/>
                </a:srgbClr>
              </a:gs>
              <a:gs pos="88000">
                <a:srgbClr val="06314D">
                  <a:alpha val="2400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decagon 11">
            <a:extLst>
              <a:ext uri="{FF2B5EF4-FFF2-40B4-BE49-F238E27FC236}">
                <a16:creationId xmlns:a16="http://schemas.microsoft.com/office/drawing/2014/main" id="{DF2DDFC2-CB81-21DB-FAA9-FDCABA6568C2}"/>
              </a:ext>
            </a:extLst>
          </p:cNvPr>
          <p:cNvSpPr/>
          <p:nvPr/>
        </p:nvSpPr>
        <p:spPr>
          <a:xfrm rot="20074684">
            <a:off x="-2434378" y="-1689109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ED46B7EE-5B27-5CAE-0E9A-687B78EAB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13" name="矩形: 圆角 7">
            <a:extLst>
              <a:ext uri="{FF2B5EF4-FFF2-40B4-BE49-F238E27FC236}">
                <a16:creationId xmlns:a16="http://schemas.microsoft.com/office/drawing/2014/main" id="{7F3CA6A3-C62A-CEB2-2273-52EAF06300AE}"/>
              </a:ext>
            </a:extLst>
          </p:cNvPr>
          <p:cNvSpPr/>
          <p:nvPr/>
        </p:nvSpPr>
        <p:spPr>
          <a:xfrm>
            <a:off x="381038" y="1540021"/>
            <a:ext cx="5714962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7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8B6C43-BBFC-39C3-7557-35874217B106}"/>
              </a:ext>
            </a:extLst>
          </p:cNvPr>
          <p:cNvSpPr txBox="1"/>
          <p:nvPr/>
        </p:nvSpPr>
        <p:spPr>
          <a:xfrm>
            <a:off x="491871" y="1540021"/>
            <a:ext cx="67852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P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LAYER</a:t>
            </a: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STATS</a:t>
            </a: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A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ND</a:t>
            </a: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R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EWARDS</a:t>
            </a:r>
          </a:p>
          <a:p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Tracks streaks, high scores, badges (e.g.</a:t>
            </a:r>
            <a:b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</a:br>
            <a:b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</a:b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"Mind Master")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Titles for level-ups, badges for </a:t>
            </a:r>
            <a:b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</a:br>
            <a:b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</a:b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achievements</a:t>
            </a:r>
          </a:p>
          <a:p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8A8F60D-8266-2DAF-70B7-2881B46A4057}"/>
              </a:ext>
            </a:extLst>
          </p:cNvPr>
          <p:cNvCxnSpPr>
            <a:cxnSpLocks/>
          </p:cNvCxnSpPr>
          <p:nvPr/>
        </p:nvCxnSpPr>
        <p:spPr>
          <a:xfrm>
            <a:off x="2153983" y="2266950"/>
            <a:ext cx="1853756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532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EB654-C6E2-9A48-EF6B-12C6AF026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86A200-65E3-B14F-3EE8-89B4373C3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FCC00D3-EF53-0874-761D-389136403B3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7000">
                <a:schemeClr val="bg1"/>
              </a:gs>
              <a:gs pos="69000">
                <a:srgbClr val="06314D">
                  <a:alpha val="84000"/>
                </a:srgbClr>
              </a:gs>
              <a:gs pos="79000">
                <a:srgbClr val="06314D">
                  <a:alpha val="2000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decagon 13">
            <a:extLst>
              <a:ext uri="{FF2B5EF4-FFF2-40B4-BE49-F238E27FC236}">
                <a16:creationId xmlns:a16="http://schemas.microsoft.com/office/drawing/2014/main" id="{A8E3777B-49B9-ED72-5A7A-603C9485BD12}"/>
              </a:ext>
            </a:extLst>
          </p:cNvPr>
          <p:cNvSpPr/>
          <p:nvPr/>
        </p:nvSpPr>
        <p:spPr>
          <a:xfrm rot="1441097">
            <a:off x="5328496" y="6341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988A3B1-0C43-E814-5B3A-959BC8C5D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13" name="矩形: 圆角 7">
            <a:extLst>
              <a:ext uri="{FF2B5EF4-FFF2-40B4-BE49-F238E27FC236}">
                <a16:creationId xmlns:a16="http://schemas.microsoft.com/office/drawing/2014/main" id="{EA15C35E-4E58-AFF7-00D3-E11ABA8278A4}"/>
              </a:ext>
            </a:extLst>
          </p:cNvPr>
          <p:cNvSpPr/>
          <p:nvPr/>
        </p:nvSpPr>
        <p:spPr>
          <a:xfrm>
            <a:off x="4552988" y="1428646"/>
            <a:ext cx="4686262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7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151173-CF94-48A6-F1C7-DB55B03B58C0}"/>
              </a:ext>
            </a:extLst>
          </p:cNvPr>
          <p:cNvSpPr txBox="1"/>
          <p:nvPr/>
        </p:nvSpPr>
        <p:spPr>
          <a:xfrm>
            <a:off x="4686015" y="1381021"/>
            <a:ext cx="7112793" cy="37771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372"/>
              </a:spcBef>
              <a:spcAft>
                <a:spcPts val="1029"/>
              </a:spcAft>
              <a:buNone/>
            </a:pP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G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AMEPLAY</a:t>
            </a:r>
            <a:r>
              <a:rPr lang="en-US" sz="40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 M</a:t>
            </a:r>
            <a: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  <a:t>ECHANICS</a:t>
            </a:r>
            <a:b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br>
              <a:rPr lang="en-US" sz="2800" b="1" i="0" dirty="0">
                <a:solidFill>
                  <a:srgbClr val="E1F4FF"/>
                </a:solidFill>
                <a:effectLst/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6 incorrect guesses max → stick figure hanged.</a:t>
            </a:r>
          </a:p>
          <a:p>
            <a:pPr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285750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Hints after 3 wrong guesses (-3 points per hint).</a:t>
            </a:r>
          </a:p>
          <a:p>
            <a:pPr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285750" indent="-285750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First letter revealed in harder levels.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FBF6CF-7491-1684-5494-6B2499C15895}"/>
              </a:ext>
            </a:extLst>
          </p:cNvPr>
          <p:cNvCxnSpPr>
            <a:cxnSpLocks/>
          </p:cNvCxnSpPr>
          <p:nvPr/>
        </p:nvCxnSpPr>
        <p:spPr>
          <a:xfrm>
            <a:off x="5897308" y="2143125"/>
            <a:ext cx="1853756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948CA1-A0A2-933A-03C5-4B23F61C31CB}"/>
              </a:ext>
            </a:extLst>
          </p:cNvPr>
          <p:cNvSpPr txBox="1"/>
          <p:nvPr/>
        </p:nvSpPr>
        <p:spPr>
          <a:xfrm>
            <a:off x="343440" y="2546182"/>
            <a:ext cx="4159796" cy="136357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tries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&amp;&amp;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!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gameOver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&amp;&amp;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!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hintTaken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b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b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 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offerHint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</a:t>
            </a:r>
            <a:b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DFCE16-9049-4D36-5691-157A28AF3211}"/>
              </a:ext>
            </a:extLst>
          </p:cNvPr>
          <p:cNvSpPr txBox="1"/>
          <p:nvPr/>
        </p:nvSpPr>
        <p:spPr>
          <a:xfrm>
            <a:off x="538226" y="4244870"/>
            <a:ext cx="3770224" cy="8249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level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				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revealLetter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92487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AE588-495E-650D-F480-F542EDE74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FE7679F-C4E7-6ABE-B9DB-F6CFCDCBC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2CABC3-3791-4B92-358E-B884B205CE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70000">
                <a:srgbClr val="06314D">
                  <a:alpha val="88000"/>
                </a:srgbClr>
              </a:gs>
              <a:gs pos="91000">
                <a:srgbClr val="06314D">
                  <a:alpha val="2700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08FBC"/>
              </a:solidFill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316DEC6-5143-0146-CF06-61835A486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17" name="Dodecagon 16">
            <a:extLst>
              <a:ext uri="{FF2B5EF4-FFF2-40B4-BE49-F238E27FC236}">
                <a16:creationId xmlns:a16="http://schemas.microsoft.com/office/drawing/2014/main" id="{C13E2F27-82B1-7B80-DCBC-45DE2C9E42E5}"/>
              </a:ext>
            </a:extLst>
          </p:cNvPr>
          <p:cNvSpPr/>
          <p:nvPr/>
        </p:nvSpPr>
        <p:spPr>
          <a:xfrm>
            <a:off x="3544411" y="-455405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矩形: 圆角 7">
            <a:extLst>
              <a:ext uri="{FF2B5EF4-FFF2-40B4-BE49-F238E27FC236}">
                <a16:creationId xmlns:a16="http://schemas.microsoft.com/office/drawing/2014/main" id="{843CCA4E-C0C3-0AAB-649B-BC78455F8AF2}"/>
              </a:ext>
            </a:extLst>
          </p:cNvPr>
          <p:cNvSpPr/>
          <p:nvPr/>
        </p:nvSpPr>
        <p:spPr>
          <a:xfrm>
            <a:off x="3748928" y="1610411"/>
            <a:ext cx="4220559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530730-5EA4-63B5-445B-3B1C3166EA4F}"/>
              </a:ext>
            </a:extLst>
          </p:cNvPr>
          <p:cNvSpPr txBox="1"/>
          <p:nvPr/>
        </p:nvSpPr>
        <p:spPr>
          <a:xfrm>
            <a:off x="3910282" y="1142829"/>
            <a:ext cx="7105649" cy="4762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>
              <a:lnSpc>
                <a:spcPts val="2143"/>
              </a:lnSpc>
              <a:spcBef>
                <a:spcPts val="300"/>
              </a:spcBef>
            </a:pPr>
            <a:r>
              <a:rPr lang="en-US" sz="40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</a:t>
            </a:r>
            <a: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ULTIPLAYER</a:t>
            </a:r>
            <a:r>
              <a:rPr lang="en-US" sz="40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M</a:t>
            </a:r>
            <a: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ODE</a:t>
            </a:r>
          </a:p>
          <a:p>
            <a:pPr>
              <a:lnSpc>
                <a:spcPts val="2143"/>
              </a:lnSpc>
              <a:spcBef>
                <a:spcPts val="300"/>
              </a:spcBef>
            </a:pPr>
            <a:br>
              <a:rPr lang="en-US" sz="2800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dirty="0">
              <a:solidFill>
                <a:srgbClr val="E1F4FF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Alternates between Player 1 (logged in) and </a:t>
            </a:r>
            <a:b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</a:br>
            <a:b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</a:b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Player 2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Tracks scores across rounds and declares a </a:t>
            </a:r>
            <a:b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</a:br>
            <a:b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</a:br>
            <a:r>
              <a:rPr lang="en-US" sz="2800" dirty="0">
                <a:solidFill>
                  <a:srgbClr val="F8FAFF"/>
                </a:solidFill>
                <a:latin typeface="Corbel Light" panose="020B0303020204020204" pitchFamily="34" charset="0"/>
              </a:rPr>
              <a:t>winner</a:t>
            </a: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Courier New" panose="02070309020205020404" pitchFamily="49" charset="0"/>
              <a:buChar char="o"/>
            </a:pPr>
            <a:endParaRPr lang="en-US" sz="2800" b="0" i="0" dirty="0">
              <a:solidFill>
                <a:srgbClr val="F8FAFF"/>
              </a:solidFill>
              <a:effectLst/>
              <a:latin typeface="Corbel Light" panose="020B0303020204020204" pitchFamily="34" charset="0"/>
            </a:endParaRPr>
          </a:p>
          <a:p>
            <a:endParaRPr lang="en-US" sz="2800" dirty="0">
              <a:solidFill>
                <a:srgbClr val="E1F4FF"/>
              </a:solidFill>
              <a:latin typeface="+mj-lt"/>
              <a:cs typeface="Segoe UI Semibold" panose="020B0702040204020203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4DAFA68-7664-E8FE-8C59-C0C53C24F028}"/>
              </a:ext>
            </a:extLst>
          </p:cNvPr>
          <p:cNvCxnSpPr>
            <a:cxnSpLocks/>
          </p:cNvCxnSpPr>
          <p:nvPr/>
        </p:nvCxnSpPr>
        <p:spPr>
          <a:xfrm>
            <a:off x="4967809" y="2310300"/>
            <a:ext cx="1497046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4A5D250-9ED2-8E0C-6492-B6DC08E6F2D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726438" y="693921"/>
            <a:ext cx="4651135" cy="48774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38BA22-B0F7-B5C9-8AE7-8F6956AADD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21" y="2786228"/>
            <a:ext cx="3385107" cy="190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11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81447-9FE4-0CC1-D213-A925F8800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8303F8-28F1-AC30-F6CB-A4F514443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794F520-73EC-7AB0-EC81-44F1124C6B97}"/>
              </a:ext>
            </a:extLst>
          </p:cNvPr>
          <p:cNvSpPr/>
          <p:nvPr/>
        </p:nvSpPr>
        <p:spPr>
          <a:xfrm>
            <a:off x="0" y="9832"/>
            <a:ext cx="12192000" cy="6858000"/>
          </a:xfrm>
          <a:prstGeom prst="rect">
            <a:avLst/>
          </a:prstGeom>
          <a:gradFill flip="none" rotWithShape="1">
            <a:gsLst>
              <a:gs pos="27000">
                <a:schemeClr val="bg1"/>
              </a:gs>
              <a:gs pos="63000">
                <a:srgbClr val="06314D">
                  <a:alpha val="96000"/>
                </a:srgbClr>
              </a:gs>
              <a:gs pos="84000">
                <a:srgbClr val="06314D">
                  <a:alpha val="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7224B4-E3A3-AB26-4D08-A4F313B39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125" y="2526665"/>
            <a:ext cx="4762500" cy="4762500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255F2D-9440-5112-FA92-C81123509C8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1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655" t="38793"/>
          <a:stretch/>
        </p:blipFill>
        <p:spPr>
          <a:xfrm>
            <a:off x="0" y="-9833"/>
            <a:ext cx="8477250" cy="6032041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A006CAE-7F64-98E0-76B4-BF7855C64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AAE480-9715-2AA1-85C9-0B3648A54A1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0666" y="1094609"/>
            <a:ext cx="4651135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97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A459B-0642-830E-DEB0-1BCE58B53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AAF319-D37E-D190-838E-C15B0EC69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AF7EEB5-E20E-73AA-4DA8-F92DFF84FE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7000">
                <a:schemeClr val="bg1"/>
              </a:gs>
              <a:gs pos="63000">
                <a:srgbClr val="06314D">
                  <a:alpha val="96000"/>
                </a:srgbClr>
              </a:gs>
              <a:gs pos="84000">
                <a:srgbClr val="06314D">
                  <a:alpha val="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1A799772-BF6F-C2A5-F297-015C1B3E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0A25A-CA8C-AA9E-52DE-AC103808F3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0830" y="-159385"/>
            <a:ext cx="10285659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effectLst>
            <a:softEdge rad="571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789B5B-C06C-0EE2-ECA4-371695481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50" y="2286000"/>
            <a:ext cx="4572000" cy="4572000"/>
          </a:xfrm>
          <a:prstGeom prst="rect">
            <a:avLst/>
          </a:prstGeom>
          <a:effectLst>
            <a:softEdge rad="12700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131EA4-AF2F-71F8-0B5E-6D7227B4C81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25" b="26882"/>
          <a:stretch/>
        </p:blipFill>
        <p:spPr>
          <a:xfrm rot="16200000">
            <a:off x="6663248" y="-201477"/>
            <a:ext cx="7840961" cy="4974953"/>
          </a:xfrm>
          <a:prstGeom prst="rect">
            <a:avLst/>
          </a:prstGeom>
          <a:effectLst>
            <a:softEdge rad="11049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67E7F2-A0EE-4857-D2CB-7A8FA930AA6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718626"/>
            <a:ext cx="4458340" cy="44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27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FBE23-3C82-2669-79C4-BCF2FA80B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AA190-676B-C9C5-78CA-B4A174C01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124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DBED8E-D65A-95E1-F0F0-B6A396DD07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7000">
                <a:schemeClr val="bg1"/>
              </a:gs>
              <a:gs pos="69000">
                <a:srgbClr val="06314D">
                  <a:alpha val="89000"/>
                </a:srgbClr>
              </a:gs>
              <a:gs pos="88000">
                <a:srgbClr val="06314D">
                  <a:alpha val="24000"/>
                </a:srgbClr>
              </a:gs>
              <a:gs pos="100000">
                <a:srgbClr val="06314D">
                  <a:alpha val="48000"/>
                </a:srgbClr>
              </a:gs>
              <a:gs pos="100000">
                <a:srgbClr val="06314D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decagon 11">
            <a:extLst>
              <a:ext uri="{FF2B5EF4-FFF2-40B4-BE49-F238E27FC236}">
                <a16:creationId xmlns:a16="http://schemas.microsoft.com/office/drawing/2014/main" id="{6152DB88-803F-A959-3A89-BB7BE8A0786B}"/>
              </a:ext>
            </a:extLst>
          </p:cNvPr>
          <p:cNvSpPr/>
          <p:nvPr/>
        </p:nvSpPr>
        <p:spPr>
          <a:xfrm rot="20074684">
            <a:off x="-2434378" y="-1689109"/>
            <a:ext cx="10450068" cy="7176135"/>
          </a:xfrm>
          <a:prstGeom prst="dodecagon">
            <a:avLst/>
          </a:prstGeom>
          <a:blipFill dpi="0" rotWithShape="1">
            <a:blip r:embed="rId3">
              <a:alphaModFix amt="32000"/>
            </a:blip>
            <a:srcRect/>
            <a:stretch>
              <a:fillRect/>
            </a:stretch>
          </a:blipFill>
          <a:effectLst>
            <a:softEdge rad="838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5359E5B-2FC5-339C-79CA-374EE492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539230"/>
            <a:ext cx="11405616" cy="318770"/>
          </a:xfrm>
        </p:spPr>
        <p:txBody>
          <a:bodyPr/>
          <a:lstStyle/>
          <a:p>
            <a:r>
              <a:rPr lang="en-US" sz="1800" dirty="0">
                <a:solidFill>
                  <a:srgbClr val="108FBC"/>
                </a:solidFill>
                <a:latin typeface="Bookman Old Style" panose="02050604050505020204" pitchFamily="18" charset="0"/>
              </a:rPr>
              <a:t>Project 3   Priyonti Tabassum Haque    Sumaiya Yasmin Nairit     Dizzya Al Fahad     Avishek Saha</a:t>
            </a:r>
          </a:p>
        </p:txBody>
      </p:sp>
      <p:sp>
        <p:nvSpPr>
          <p:cNvPr id="13" name="矩形: 圆角 7">
            <a:extLst>
              <a:ext uri="{FF2B5EF4-FFF2-40B4-BE49-F238E27FC236}">
                <a16:creationId xmlns:a16="http://schemas.microsoft.com/office/drawing/2014/main" id="{8CBBBAE1-FF3E-B213-BA31-5838B4165B0D}"/>
              </a:ext>
            </a:extLst>
          </p:cNvPr>
          <p:cNvSpPr/>
          <p:nvPr/>
        </p:nvSpPr>
        <p:spPr>
          <a:xfrm>
            <a:off x="744948" y="1418578"/>
            <a:ext cx="2676487" cy="833239"/>
          </a:xfrm>
          <a:prstGeom prst="roundRect">
            <a:avLst>
              <a:gd name="adj" fmla="val 50000"/>
            </a:avLst>
          </a:prstGeom>
          <a:solidFill>
            <a:srgbClr val="3D6C8C">
              <a:alpha val="7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7AF53C-645B-1B30-1D60-B49B065F3511}"/>
              </a:ext>
            </a:extLst>
          </p:cNvPr>
          <p:cNvSpPr txBox="1"/>
          <p:nvPr/>
        </p:nvSpPr>
        <p:spPr>
          <a:xfrm>
            <a:off x="849723" y="1418578"/>
            <a:ext cx="6785229" cy="4020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</a:t>
            </a:r>
            <a:r>
              <a:rPr lang="en-US" sz="2800" b="1" dirty="0">
                <a:solidFill>
                  <a:srgbClr val="E1F4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HALLENGES</a:t>
            </a:r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2800" b="0" i="0" dirty="0">
              <a:solidFill>
                <a:srgbClr val="E1F4FF"/>
              </a:solidFill>
              <a:effectLst/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User 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I</a:t>
            </a: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nput 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V</a:t>
            </a:r>
            <a:r>
              <a:rPr lang="en-US" sz="2800" b="0" i="0" dirty="0">
                <a:solidFill>
                  <a:srgbClr val="E1F4FF"/>
                </a:solidFill>
                <a:effectLst/>
                <a:latin typeface="Corbel Light" panose="020B0303020204020204" pitchFamily="34" charset="0"/>
              </a:rPr>
              <a:t>al</a:t>
            </a: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idation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Streak Tracking Across </a:t>
            </a:r>
            <a:b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</a:b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Sessions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Game Logic Complexity</a:t>
            </a: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  <a:p>
            <a:pPr marL="457200" indent="-457200" algn="l">
              <a:lnSpc>
                <a:spcPts val="2143"/>
              </a:lnSpc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E1F4FF"/>
                </a:solidFill>
                <a:latin typeface="Corbel Light" panose="020B0303020204020204" pitchFamily="34" charset="0"/>
              </a:rPr>
              <a:t>Real-Time Updates</a:t>
            </a:r>
            <a:endParaRPr lang="en-US" sz="2800" b="0" i="0" dirty="0">
              <a:solidFill>
                <a:srgbClr val="E1F4FF"/>
              </a:solidFill>
              <a:effectLst/>
              <a:latin typeface="Corbel Light" panose="020B0303020204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190EEB-D936-E572-D47A-39FEC1EF74BF}"/>
              </a:ext>
            </a:extLst>
          </p:cNvPr>
          <p:cNvCxnSpPr>
            <a:cxnSpLocks/>
          </p:cNvCxnSpPr>
          <p:nvPr/>
        </p:nvCxnSpPr>
        <p:spPr>
          <a:xfrm>
            <a:off x="1664757" y="2076450"/>
            <a:ext cx="836867" cy="0"/>
          </a:xfrm>
          <a:prstGeom prst="line">
            <a:avLst/>
          </a:prstGeom>
          <a:ln>
            <a:solidFill>
              <a:srgbClr val="E1F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CE55626-22A5-16F1-338D-D5544A69E8DF}"/>
              </a:ext>
            </a:extLst>
          </p:cNvPr>
          <p:cNvSpPr txBox="1"/>
          <p:nvPr/>
        </p:nvSpPr>
        <p:spPr>
          <a:xfrm>
            <a:off x="5702809" y="862796"/>
            <a:ext cx="6095999" cy="531337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fopen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"players.txt"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fopen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"temp.txt"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fscanf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endParaRPr lang="en-US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EOF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strcmp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	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		fprintf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endParaRPr lang="en-US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		newPlayerName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>
              <a:lnSpc>
                <a:spcPts val="1425"/>
              </a:lnSpc>
              <a:buNone/>
            </a:pPr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	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</a:p>
          <a:p>
            <a:pPr>
              <a:lnSpc>
                <a:spcPts val="1425"/>
              </a:lnSpc>
              <a:buNone/>
            </a:pPr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		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fprintf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%s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%d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	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>
              <a:lnSpc>
                <a:spcPts val="1425"/>
              </a:lnSpc>
              <a:buNone/>
            </a:pPr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	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fclose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fclose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tempFile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"players.txt"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          </a:t>
            </a:r>
          </a:p>
          <a:p>
            <a:pPr>
              <a:lnSpc>
                <a:spcPts val="1425"/>
              </a:lnSpc>
              <a:buNone/>
            </a:pPr>
            <a:endParaRPr lang="en-US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"temp.txt"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"players.txt"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314897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554</TotalTime>
  <Words>555</Words>
  <Application>Microsoft Office PowerPoint</Application>
  <PresentationFormat>Widescreen</PresentationFormat>
  <Paragraphs>119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Bookman Old Style</vt:lpstr>
      <vt:lpstr>Calibri</vt:lpstr>
      <vt:lpstr>Calibri Light</vt:lpstr>
      <vt:lpstr>Century Schoolbook</vt:lpstr>
      <vt:lpstr>Consolas</vt:lpstr>
      <vt:lpstr>Corbel Light</vt:lpstr>
      <vt:lpstr>Courier New</vt:lpstr>
      <vt:lpstr>Georgia</vt:lpstr>
      <vt:lpstr>Segoe UI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Priyonti Tabassum Haque</dc:creator>
  <cp:lastModifiedBy>Priyonti Tabassum Haque</cp:lastModifiedBy>
  <cp:revision>6</cp:revision>
  <dcterms:created xsi:type="dcterms:W3CDTF">2025-04-13T17:58:03Z</dcterms:created>
  <dcterms:modified xsi:type="dcterms:W3CDTF">2025-04-16T04:07:24Z</dcterms:modified>
</cp:coreProperties>
</file>

<file path=docProps/thumbnail.jpeg>
</file>